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0" r:id="rId1"/>
  </p:sldMasterIdLst>
  <p:notesMasterIdLst>
    <p:notesMasterId r:id="rId22"/>
  </p:notesMasterIdLst>
  <p:handoutMasterIdLst>
    <p:handoutMasterId r:id="rId23"/>
  </p:handoutMasterIdLst>
  <p:sldIdLst>
    <p:sldId id="271" r:id="rId2"/>
    <p:sldId id="337" r:id="rId3"/>
    <p:sldId id="346" r:id="rId4"/>
    <p:sldId id="266" r:id="rId5"/>
    <p:sldId id="263" r:id="rId6"/>
    <p:sldId id="264" r:id="rId7"/>
    <p:sldId id="272" r:id="rId8"/>
    <p:sldId id="277" r:id="rId9"/>
    <p:sldId id="329" r:id="rId10"/>
    <p:sldId id="330" r:id="rId11"/>
    <p:sldId id="331" r:id="rId12"/>
    <p:sldId id="332" r:id="rId13"/>
    <p:sldId id="333" r:id="rId14"/>
    <p:sldId id="340" r:id="rId15"/>
    <p:sldId id="341" r:id="rId16"/>
    <p:sldId id="345" r:id="rId17"/>
    <p:sldId id="342" r:id="rId18"/>
    <p:sldId id="343" r:id="rId19"/>
    <p:sldId id="344" r:id="rId20"/>
    <p:sldId id="338" r:id="rId21"/>
  </p:sldIdLst>
  <p:sldSz cx="9144000" cy="6858000" type="overhead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38100" cap="flat">
              <a:solidFill>
                <a:schemeClr val="accent3"/>
              </a:solidFill>
              <a:prstDash val="solid"/>
              <a:round/>
            </a:ln>
          </a:top>
          <a:bottom>
            <a:ln w="127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3"/>
      </a:tcTxStyle>
      <a:tcStyle>
        <a:tcBdr>
          <a:left>
            <a:ln w="12700" cap="flat">
              <a:solidFill>
                <a:schemeClr val="accent3"/>
              </a:solidFill>
              <a:prstDash val="solid"/>
              <a:round/>
            </a:ln>
          </a:left>
          <a:right>
            <a:ln w="12700" cap="flat">
              <a:solidFill>
                <a:schemeClr val="accent3"/>
              </a:solidFill>
              <a:prstDash val="solid"/>
              <a:round/>
            </a:ln>
          </a:right>
          <a:top>
            <a:ln w="12700" cap="flat">
              <a:solidFill>
                <a:schemeClr val="accent3"/>
              </a:solidFill>
              <a:prstDash val="solid"/>
              <a:round/>
            </a:ln>
          </a:top>
          <a:bottom>
            <a:ln w="38100" cap="flat">
              <a:solidFill>
                <a:schemeClr val="accent3"/>
              </a:solidFill>
              <a:prstDash val="solid"/>
              <a:round/>
            </a:ln>
          </a:bottom>
          <a:insideH>
            <a:ln w="12700" cap="flat">
              <a:solidFill>
                <a:schemeClr val="accent3"/>
              </a:solidFill>
              <a:prstDash val="solid"/>
              <a:round/>
            </a:ln>
          </a:insideH>
          <a:insideV>
            <a:ln w="12700" cap="flat">
              <a:solidFill>
                <a:schemeClr val="accent3"/>
              </a:solidFill>
              <a:prstDash val="solid"/>
              <a:round/>
            </a:ln>
          </a:insideV>
        </a:tcBdr>
        <a:fill>
          <a:solidFill>
            <a:schemeClr val="accent4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wholeTbl>
    <a:band2H>
      <a:tcTxStyle/>
      <a:tcStyle>
        <a:tcBdr/>
        <a:fill>
          <a:solidFill>
            <a:schemeClr val="accent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solidFill>
            <a:schemeClr val="accent4">
              <a:alpha val="20000"/>
            </a:scheme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50800" cap="flat">
              <a:solidFill>
                <a:schemeClr val="accent4"/>
              </a:solidFill>
              <a:prstDash val="solid"/>
              <a:round/>
            </a:ln>
          </a:top>
          <a:bottom>
            <a:ln w="127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chemeClr val="accent4"/>
      </a:tcTxStyle>
      <a:tcStyle>
        <a:tcBdr>
          <a:left>
            <a:ln w="12700" cap="flat">
              <a:solidFill>
                <a:schemeClr val="accent4"/>
              </a:solidFill>
              <a:prstDash val="solid"/>
              <a:round/>
            </a:ln>
          </a:left>
          <a:right>
            <a:ln w="12700" cap="flat">
              <a:solidFill>
                <a:schemeClr val="accent4"/>
              </a:solidFill>
              <a:prstDash val="solid"/>
              <a:round/>
            </a:ln>
          </a:right>
          <a:top>
            <a:ln w="12700" cap="flat">
              <a:solidFill>
                <a:schemeClr val="accent4"/>
              </a:solidFill>
              <a:prstDash val="solid"/>
              <a:round/>
            </a:ln>
          </a:top>
          <a:bottom>
            <a:ln w="25400" cap="flat">
              <a:solidFill>
                <a:schemeClr val="accent4"/>
              </a:solidFill>
              <a:prstDash val="solid"/>
              <a:round/>
            </a:ln>
          </a:bottom>
          <a:insideH>
            <a:ln w="12700" cap="flat">
              <a:solidFill>
                <a:schemeClr val="accent4"/>
              </a:solidFill>
              <a:prstDash val="solid"/>
              <a:round/>
            </a:ln>
          </a:insideH>
          <a:insideV>
            <a:ln w="12700" cap="flat">
              <a:solidFill>
                <a:schemeClr val="accent4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454" y="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6A710-7427-4770-B603-9E5A2B5570D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5D83464-A702-4C89-BCA0-025A4C76E282}">
      <dgm:prSet phldrT="[Tekst]" custT="1"/>
      <dgm:spPr/>
      <dgm:t>
        <a:bodyPr/>
        <a:lstStyle/>
        <a:p>
          <a:r>
            <a:rPr lang="pl-PL" sz="1800" b="1" dirty="0"/>
            <a:t>Rozumienie, analizowanie </a:t>
          </a:r>
          <a:br>
            <a:rPr lang="pl-PL" sz="1800" b="1" dirty="0"/>
          </a:br>
          <a:r>
            <a:rPr lang="pl-PL" sz="1800" b="1" dirty="0"/>
            <a:t>i rozwiązywanie problemów</a:t>
          </a:r>
          <a:r>
            <a:rPr lang="pl-PL" sz="1800" dirty="0"/>
            <a:t>.</a:t>
          </a:r>
        </a:p>
      </dgm:t>
    </dgm:pt>
    <dgm:pt modelId="{972A6B9A-6C1B-44C5-A2DB-A2B039F15857}" type="parTrans" cxnId="{DEF98C07-6781-43C9-8FF3-5E8A98942E91}">
      <dgm:prSet/>
      <dgm:spPr/>
      <dgm:t>
        <a:bodyPr/>
        <a:lstStyle/>
        <a:p>
          <a:endParaRPr lang="pl-PL"/>
        </a:p>
      </dgm:t>
    </dgm:pt>
    <dgm:pt modelId="{B6FA974B-83A1-4A6A-AA8E-7F47B5A21225}" type="sibTrans" cxnId="{DEF98C07-6781-43C9-8FF3-5E8A98942E91}">
      <dgm:prSet/>
      <dgm:spPr/>
      <dgm:t>
        <a:bodyPr/>
        <a:lstStyle/>
        <a:p>
          <a:endParaRPr lang="pl-PL"/>
        </a:p>
      </dgm:t>
    </dgm:pt>
    <dgm:pt modelId="{660E6D51-42F2-4BD1-B4DD-4B6A7065EBBE}">
      <dgm:prSet phldrT="[Tekst]" custT="1"/>
      <dgm:spPr/>
      <dgm:t>
        <a:bodyPr/>
        <a:lstStyle/>
        <a:p>
          <a:r>
            <a:rPr lang="pl-PL" sz="1800" b="1" dirty="0"/>
            <a:t>Posługiwanie się komputerem, urządzeniami cyfrowymi i sieciami komputerowymi. </a:t>
          </a:r>
          <a:endParaRPr lang="pl-PL" sz="1800" dirty="0"/>
        </a:p>
      </dgm:t>
    </dgm:pt>
    <dgm:pt modelId="{9A74B059-EE29-4FE5-9EE6-FEF8CFDAB333}" type="parTrans" cxnId="{F47C1BAD-CA1A-409B-AF54-D196013AE5B6}">
      <dgm:prSet/>
      <dgm:spPr/>
      <dgm:t>
        <a:bodyPr/>
        <a:lstStyle/>
        <a:p>
          <a:endParaRPr lang="pl-PL"/>
        </a:p>
      </dgm:t>
    </dgm:pt>
    <dgm:pt modelId="{87EB2D14-9F06-452D-9F99-67C202A6931D}" type="sibTrans" cxnId="{F47C1BAD-CA1A-409B-AF54-D196013AE5B6}">
      <dgm:prSet/>
      <dgm:spPr/>
      <dgm:t>
        <a:bodyPr/>
        <a:lstStyle/>
        <a:p>
          <a:endParaRPr lang="pl-PL"/>
        </a:p>
      </dgm:t>
    </dgm:pt>
    <dgm:pt modelId="{91BFB331-A859-4306-9A48-14C0F88DC4E4}">
      <dgm:prSet phldrT="[Tekst]" custT="1"/>
      <dgm:spPr/>
      <dgm:t>
        <a:bodyPr/>
        <a:lstStyle/>
        <a:p>
          <a:r>
            <a:rPr lang="pl-PL" sz="1800" b="1" dirty="0"/>
            <a:t>Programowanie </a:t>
          </a:r>
          <a:br>
            <a:rPr lang="pl-PL" sz="1800" b="1" dirty="0"/>
          </a:br>
          <a:r>
            <a:rPr lang="pl-PL" sz="1800" b="1" dirty="0"/>
            <a:t>i rozwiązywanie problemów z wykorzystaniem komputera i innych urządzeń cyfrowych.</a:t>
          </a:r>
          <a:endParaRPr lang="pl-PL" sz="1800" dirty="0"/>
        </a:p>
      </dgm:t>
    </dgm:pt>
    <dgm:pt modelId="{3CE48A2B-96FC-47C8-9570-B57FB39E5411}" type="parTrans" cxnId="{5FCF2F69-3A42-46FE-B74D-FA4A8B42C605}">
      <dgm:prSet/>
      <dgm:spPr/>
      <dgm:t>
        <a:bodyPr/>
        <a:lstStyle/>
        <a:p>
          <a:endParaRPr lang="pl-PL"/>
        </a:p>
      </dgm:t>
    </dgm:pt>
    <dgm:pt modelId="{6A58DF06-8338-4301-8E06-92457B6B11BB}" type="sibTrans" cxnId="{5FCF2F69-3A42-46FE-B74D-FA4A8B42C605}">
      <dgm:prSet/>
      <dgm:spPr/>
      <dgm:t>
        <a:bodyPr/>
        <a:lstStyle/>
        <a:p>
          <a:endParaRPr lang="pl-PL"/>
        </a:p>
      </dgm:t>
    </dgm:pt>
    <dgm:pt modelId="{3990F789-0134-419E-B95C-BB0671540D12}">
      <dgm:prSet phldrT="[Tekst]" custT="1"/>
      <dgm:spPr/>
      <dgm:t>
        <a:bodyPr/>
        <a:lstStyle/>
        <a:p>
          <a:r>
            <a:rPr lang="pl-PL" sz="1800" b="1" dirty="0"/>
            <a:t>Rozwijanie kompetencji społecznych. </a:t>
          </a:r>
          <a:endParaRPr lang="pl-PL" sz="1800" dirty="0"/>
        </a:p>
      </dgm:t>
    </dgm:pt>
    <dgm:pt modelId="{695C9961-5C98-46CF-A59F-01AE95BBCBA7}" type="parTrans" cxnId="{1A1787B6-3541-4F0E-A681-85ADAED6F522}">
      <dgm:prSet/>
      <dgm:spPr/>
      <dgm:t>
        <a:bodyPr/>
        <a:lstStyle/>
        <a:p>
          <a:endParaRPr lang="pl-PL"/>
        </a:p>
      </dgm:t>
    </dgm:pt>
    <dgm:pt modelId="{9600E81C-7E5D-4D61-AC29-04F850FAF7CE}" type="sibTrans" cxnId="{1A1787B6-3541-4F0E-A681-85ADAED6F522}">
      <dgm:prSet/>
      <dgm:spPr/>
      <dgm:t>
        <a:bodyPr/>
        <a:lstStyle/>
        <a:p>
          <a:endParaRPr lang="pl-PL"/>
        </a:p>
      </dgm:t>
    </dgm:pt>
    <dgm:pt modelId="{01552737-8927-4C50-BFD3-DD6D944ABC87}">
      <dgm:prSet phldrT="[Tekst]" custT="1"/>
      <dgm:spPr/>
      <dgm:t>
        <a:bodyPr/>
        <a:lstStyle/>
        <a:p>
          <a:r>
            <a:rPr lang="pl-PL" sz="1800" b="1" dirty="0"/>
            <a:t>Przestrzeganie prawa i zasad bezpieczeństwa. </a:t>
          </a:r>
          <a:endParaRPr lang="pl-PL" sz="1800" dirty="0"/>
        </a:p>
      </dgm:t>
    </dgm:pt>
    <dgm:pt modelId="{9D257081-A028-45D0-B728-D32A6416807C}" type="parTrans" cxnId="{C607A9F2-6E09-4286-8587-2D1F6FA84D09}">
      <dgm:prSet/>
      <dgm:spPr/>
      <dgm:t>
        <a:bodyPr/>
        <a:lstStyle/>
        <a:p>
          <a:endParaRPr lang="pl-PL"/>
        </a:p>
      </dgm:t>
    </dgm:pt>
    <dgm:pt modelId="{AE5C4608-282F-4625-A6F2-69CE52AA7F8F}" type="sibTrans" cxnId="{C607A9F2-6E09-4286-8587-2D1F6FA84D09}">
      <dgm:prSet/>
      <dgm:spPr/>
      <dgm:t>
        <a:bodyPr/>
        <a:lstStyle/>
        <a:p>
          <a:endParaRPr lang="pl-PL"/>
        </a:p>
      </dgm:t>
    </dgm:pt>
    <dgm:pt modelId="{C50AD1F1-000B-4D68-BD34-6DC05EADEF75}" type="pres">
      <dgm:prSet presAssocID="{0806A710-7427-4770-B603-9E5A2B5570D7}" presName="compositeShape" presStyleCnt="0">
        <dgm:presLayoutVars>
          <dgm:chMax val="7"/>
          <dgm:dir/>
          <dgm:resizeHandles val="exact"/>
        </dgm:presLayoutVars>
      </dgm:prSet>
      <dgm:spPr/>
    </dgm:pt>
    <dgm:pt modelId="{CF19ED87-1B64-46B6-A04A-C4A9004556A5}" type="pres">
      <dgm:prSet presAssocID="{35D83464-A702-4C89-BCA0-025A4C76E282}" presName="circ1" presStyleLbl="vennNode1" presStyleIdx="0" presStyleCnt="5"/>
      <dgm:spPr>
        <a:solidFill>
          <a:srgbClr val="FF0000">
            <a:alpha val="50000"/>
          </a:srgbClr>
        </a:solidFill>
      </dgm:spPr>
    </dgm:pt>
    <dgm:pt modelId="{A84AFC58-E09D-42AC-930D-7348215E94B4}" type="pres">
      <dgm:prSet presAssocID="{35D83464-A702-4C89-BCA0-025A4C76E282}" presName="circ1Tx" presStyleLbl="revTx" presStyleIdx="0" presStyleCnt="0" custLinFactNeighborY="-5376">
        <dgm:presLayoutVars>
          <dgm:chMax val="0"/>
          <dgm:chPref val="0"/>
          <dgm:bulletEnabled val="1"/>
        </dgm:presLayoutVars>
      </dgm:prSet>
      <dgm:spPr/>
    </dgm:pt>
    <dgm:pt modelId="{BC42AF36-77E9-4B9B-BCF9-DE628AC3B8DF}" type="pres">
      <dgm:prSet presAssocID="{660E6D51-42F2-4BD1-B4DD-4B6A7065EBBE}" presName="circ2" presStyleLbl="vennNode1" presStyleIdx="1" presStyleCnt="5"/>
      <dgm:spPr/>
    </dgm:pt>
    <dgm:pt modelId="{DE97AA37-8BCE-4073-A538-3CF3B6FFDD34}" type="pres">
      <dgm:prSet presAssocID="{660E6D51-42F2-4BD1-B4DD-4B6A7065EBBE}" presName="circ2Tx" presStyleLbl="revTx" presStyleIdx="0" presStyleCnt="0" custScaleX="153691" custScaleY="163575" custLinFactNeighborX="-28146" custLinFactNeighborY="-6184">
        <dgm:presLayoutVars>
          <dgm:chMax val="0"/>
          <dgm:chPref val="0"/>
          <dgm:bulletEnabled val="1"/>
        </dgm:presLayoutVars>
      </dgm:prSet>
      <dgm:spPr/>
    </dgm:pt>
    <dgm:pt modelId="{F894E99C-A335-4A75-8EF9-0951FE4C4338}" type="pres">
      <dgm:prSet presAssocID="{91BFB331-A859-4306-9A48-14C0F88DC4E4}" presName="circ3" presStyleLbl="vennNode1" presStyleIdx="2" presStyleCnt="5" custLinFactNeighborX="-646" custLinFactNeighborY="442"/>
      <dgm:spPr>
        <a:solidFill>
          <a:srgbClr val="92D050">
            <a:alpha val="50000"/>
          </a:srgbClr>
        </a:solidFill>
      </dgm:spPr>
    </dgm:pt>
    <dgm:pt modelId="{E2F39FBD-6099-4F1F-9933-D794B0769F2E}" type="pres">
      <dgm:prSet presAssocID="{91BFB331-A859-4306-9A48-14C0F88DC4E4}" presName="circ3Tx" presStyleLbl="revTx" presStyleIdx="0" presStyleCnt="0" custScaleX="131617" custScaleY="176605" custLinFactNeighborX="-20466" custLinFactNeighborY="943">
        <dgm:presLayoutVars>
          <dgm:chMax val="0"/>
          <dgm:chPref val="0"/>
          <dgm:bulletEnabled val="1"/>
        </dgm:presLayoutVars>
      </dgm:prSet>
      <dgm:spPr/>
    </dgm:pt>
    <dgm:pt modelId="{996BB5F0-069A-4B80-8236-C4BF379BBF4B}" type="pres">
      <dgm:prSet presAssocID="{3990F789-0134-419E-B95C-BB0671540D12}" presName="circ4" presStyleLbl="vennNode1" presStyleIdx="3" presStyleCnt="5"/>
      <dgm:spPr>
        <a:solidFill>
          <a:srgbClr val="7030A0">
            <a:alpha val="50000"/>
          </a:srgbClr>
        </a:solidFill>
      </dgm:spPr>
    </dgm:pt>
    <dgm:pt modelId="{68377126-7544-4E6E-9085-D307363C1557}" type="pres">
      <dgm:prSet presAssocID="{3990F789-0134-419E-B95C-BB0671540D12}" presName="circ4Tx" presStyleLbl="revTx" presStyleIdx="0" presStyleCnt="0" custLinFactNeighborX="19864" custLinFactNeighborY="21675">
        <dgm:presLayoutVars>
          <dgm:chMax val="0"/>
          <dgm:chPref val="0"/>
          <dgm:bulletEnabled val="1"/>
        </dgm:presLayoutVars>
      </dgm:prSet>
      <dgm:spPr/>
    </dgm:pt>
    <dgm:pt modelId="{8089CFE2-F64D-4D91-9FE8-4BCA43868B04}" type="pres">
      <dgm:prSet presAssocID="{01552737-8927-4C50-BFD3-DD6D944ABC87}" presName="circ5" presStyleLbl="vennNode1" presStyleIdx="4" presStyleCnt="5"/>
      <dgm:spPr>
        <a:solidFill>
          <a:srgbClr val="FFFF00">
            <a:alpha val="50000"/>
          </a:srgbClr>
        </a:solidFill>
      </dgm:spPr>
    </dgm:pt>
    <dgm:pt modelId="{AEFF8E2D-F959-44A9-A36D-5A192ECBA2DC}" type="pres">
      <dgm:prSet presAssocID="{01552737-8927-4C50-BFD3-DD6D944ABC87}" presName="circ5Tx" presStyleLbl="revTx" presStyleIdx="0" presStyleCnt="0" custScaleX="134698" custLinFactNeighborX="-1166" custLinFactNeighborY="50580">
        <dgm:presLayoutVars>
          <dgm:chMax val="0"/>
          <dgm:chPref val="0"/>
          <dgm:bulletEnabled val="1"/>
        </dgm:presLayoutVars>
      </dgm:prSet>
      <dgm:spPr/>
    </dgm:pt>
  </dgm:ptLst>
  <dgm:cxnLst>
    <dgm:cxn modelId="{DEF98C07-6781-43C9-8FF3-5E8A98942E91}" srcId="{0806A710-7427-4770-B603-9E5A2B5570D7}" destId="{35D83464-A702-4C89-BCA0-025A4C76E282}" srcOrd="0" destOrd="0" parTransId="{972A6B9A-6C1B-44C5-A2DB-A2B039F15857}" sibTransId="{B6FA974B-83A1-4A6A-AA8E-7F47B5A21225}"/>
    <dgm:cxn modelId="{6B29C83F-E727-484D-B03D-CF3E4EB6F787}" type="presOf" srcId="{35D83464-A702-4C89-BCA0-025A4C76E282}" destId="{A84AFC58-E09D-42AC-930D-7348215E94B4}" srcOrd="0" destOrd="0" presId="urn:microsoft.com/office/officeart/2005/8/layout/venn1"/>
    <dgm:cxn modelId="{5FCF2F69-3A42-46FE-B74D-FA4A8B42C605}" srcId="{0806A710-7427-4770-B603-9E5A2B5570D7}" destId="{91BFB331-A859-4306-9A48-14C0F88DC4E4}" srcOrd="2" destOrd="0" parTransId="{3CE48A2B-96FC-47C8-9570-B57FB39E5411}" sibTransId="{6A58DF06-8338-4301-8E06-92457B6B11BB}"/>
    <dgm:cxn modelId="{9C0DBA57-163C-47E2-92AB-DE22587B9CEC}" type="presOf" srcId="{91BFB331-A859-4306-9A48-14C0F88DC4E4}" destId="{E2F39FBD-6099-4F1F-9933-D794B0769F2E}" srcOrd="0" destOrd="0" presId="urn:microsoft.com/office/officeart/2005/8/layout/venn1"/>
    <dgm:cxn modelId="{F47C1BAD-CA1A-409B-AF54-D196013AE5B6}" srcId="{0806A710-7427-4770-B603-9E5A2B5570D7}" destId="{660E6D51-42F2-4BD1-B4DD-4B6A7065EBBE}" srcOrd="1" destOrd="0" parTransId="{9A74B059-EE29-4FE5-9EE6-FEF8CFDAB333}" sibTransId="{87EB2D14-9F06-452D-9F99-67C202A6931D}"/>
    <dgm:cxn modelId="{1A1787B6-3541-4F0E-A681-85ADAED6F522}" srcId="{0806A710-7427-4770-B603-9E5A2B5570D7}" destId="{3990F789-0134-419E-B95C-BB0671540D12}" srcOrd="3" destOrd="0" parTransId="{695C9961-5C98-46CF-A59F-01AE95BBCBA7}" sibTransId="{9600E81C-7E5D-4D61-AC29-04F850FAF7CE}"/>
    <dgm:cxn modelId="{070CBFC9-4064-4750-9653-08A6B1216573}" type="presOf" srcId="{3990F789-0134-419E-B95C-BB0671540D12}" destId="{68377126-7544-4E6E-9085-D307363C1557}" srcOrd="0" destOrd="0" presId="urn:microsoft.com/office/officeart/2005/8/layout/venn1"/>
    <dgm:cxn modelId="{57E1B1D6-4E06-4AF7-8E1A-2DEBD0ABF0FB}" type="presOf" srcId="{0806A710-7427-4770-B603-9E5A2B5570D7}" destId="{C50AD1F1-000B-4D68-BD34-6DC05EADEF75}" srcOrd="0" destOrd="0" presId="urn:microsoft.com/office/officeart/2005/8/layout/venn1"/>
    <dgm:cxn modelId="{4181BBEF-71E9-42D3-BA1A-8D7CBD81BD90}" type="presOf" srcId="{660E6D51-42F2-4BD1-B4DD-4B6A7065EBBE}" destId="{DE97AA37-8BCE-4073-A538-3CF3B6FFDD34}" srcOrd="0" destOrd="0" presId="urn:microsoft.com/office/officeart/2005/8/layout/venn1"/>
    <dgm:cxn modelId="{C607A9F2-6E09-4286-8587-2D1F6FA84D09}" srcId="{0806A710-7427-4770-B603-9E5A2B5570D7}" destId="{01552737-8927-4C50-BFD3-DD6D944ABC87}" srcOrd="4" destOrd="0" parTransId="{9D257081-A028-45D0-B728-D32A6416807C}" sibTransId="{AE5C4608-282F-4625-A6F2-69CE52AA7F8F}"/>
    <dgm:cxn modelId="{97C07FF5-6E45-4AF3-BDA3-65B6948BEDD1}" type="presOf" srcId="{01552737-8927-4C50-BFD3-DD6D944ABC87}" destId="{AEFF8E2D-F959-44A9-A36D-5A192ECBA2DC}" srcOrd="0" destOrd="0" presId="urn:microsoft.com/office/officeart/2005/8/layout/venn1"/>
    <dgm:cxn modelId="{97D131DE-5F91-49B3-9E2F-603F7F598136}" type="presParOf" srcId="{C50AD1F1-000B-4D68-BD34-6DC05EADEF75}" destId="{CF19ED87-1B64-46B6-A04A-C4A9004556A5}" srcOrd="0" destOrd="0" presId="urn:microsoft.com/office/officeart/2005/8/layout/venn1"/>
    <dgm:cxn modelId="{A33BABB0-7FD4-48C9-A786-B33AA67A7AD6}" type="presParOf" srcId="{C50AD1F1-000B-4D68-BD34-6DC05EADEF75}" destId="{A84AFC58-E09D-42AC-930D-7348215E94B4}" srcOrd="1" destOrd="0" presId="urn:microsoft.com/office/officeart/2005/8/layout/venn1"/>
    <dgm:cxn modelId="{23F3135C-80FB-4D09-8DCD-A0EA7896B1EE}" type="presParOf" srcId="{C50AD1F1-000B-4D68-BD34-6DC05EADEF75}" destId="{BC42AF36-77E9-4B9B-BCF9-DE628AC3B8DF}" srcOrd="2" destOrd="0" presId="urn:microsoft.com/office/officeart/2005/8/layout/venn1"/>
    <dgm:cxn modelId="{F78BC9F3-D770-4ED1-932B-25050033AD28}" type="presParOf" srcId="{C50AD1F1-000B-4D68-BD34-6DC05EADEF75}" destId="{DE97AA37-8BCE-4073-A538-3CF3B6FFDD34}" srcOrd="3" destOrd="0" presId="urn:microsoft.com/office/officeart/2005/8/layout/venn1"/>
    <dgm:cxn modelId="{B8A88561-65DF-4D44-BD3B-AA2303C9A7DB}" type="presParOf" srcId="{C50AD1F1-000B-4D68-BD34-6DC05EADEF75}" destId="{F894E99C-A335-4A75-8EF9-0951FE4C4338}" srcOrd="4" destOrd="0" presId="urn:microsoft.com/office/officeart/2005/8/layout/venn1"/>
    <dgm:cxn modelId="{255FC7E1-37AD-4691-A9E5-855D03261ABF}" type="presParOf" srcId="{C50AD1F1-000B-4D68-BD34-6DC05EADEF75}" destId="{E2F39FBD-6099-4F1F-9933-D794B0769F2E}" srcOrd="5" destOrd="0" presId="urn:microsoft.com/office/officeart/2005/8/layout/venn1"/>
    <dgm:cxn modelId="{FBD488A9-EDF2-4A19-96CA-E90F9782A507}" type="presParOf" srcId="{C50AD1F1-000B-4D68-BD34-6DC05EADEF75}" destId="{996BB5F0-069A-4B80-8236-C4BF379BBF4B}" srcOrd="6" destOrd="0" presId="urn:microsoft.com/office/officeart/2005/8/layout/venn1"/>
    <dgm:cxn modelId="{EEA20D23-6527-407C-A1C6-F8D840958EEA}" type="presParOf" srcId="{C50AD1F1-000B-4D68-BD34-6DC05EADEF75}" destId="{68377126-7544-4E6E-9085-D307363C1557}" srcOrd="7" destOrd="0" presId="urn:microsoft.com/office/officeart/2005/8/layout/venn1"/>
    <dgm:cxn modelId="{AE5ABD94-8B28-4EF6-8ADB-0E46798B2629}" type="presParOf" srcId="{C50AD1F1-000B-4D68-BD34-6DC05EADEF75}" destId="{8089CFE2-F64D-4D91-9FE8-4BCA43868B04}" srcOrd="8" destOrd="0" presId="urn:microsoft.com/office/officeart/2005/8/layout/venn1"/>
    <dgm:cxn modelId="{03EC8BCA-9592-4A2B-9F10-ECD68E39765A}" type="presParOf" srcId="{C50AD1F1-000B-4D68-BD34-6DC05EADEF75}" destId="{AEFF8E2D-F959-44A9-A36D-5A192ECBA2D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19ED87-1B64-46B6-A04A-C4A9004556A5}">
      <dsp:nvSpPr>
        <dsp:cNvPr id="0" name=""/>
        <dsp:cNvSpPr/>
      </dsp:nvSpPr>
      <dsp:spPr>
        <a:xfrm>
          <a:off x="2020572" y="1356757"/>
          <a:ext cx="1392904" cy="1392904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84AFC58-E09D-42AC-930D-7348215E94B4}">
      <dsp:nvSpPr>
        <dsp:cNvPr id="0" name=""/>
        <dsp:cNvSpPr/>
      </dsp:nvSpPr>
      <dsp:spPr>
        <a:xfrm>
          <a:off x="1909140" y="172256"/>
          <a:ext cx="1615769" cy="93523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Rozumienie, analizowanie </a:t>
          </a:r>
          <a:br>
            <a:rPr lang="pl-PL" sz="1800" b="1" kern="1200" dirty="0"/>
          </a:br>
          <a:r>
            <a:rPr lang="pl-PL" sz="1800" b="1" kern="1200" dirty="0"/>
            <a:t>i rozwiązywanie problemów</a:t>
          </a:r>
          <a:r>
            <a:rPr lang="pl-PL" sz="1800" kern="1200" dirty="0"/>
            <a:t>.</a:t>
          </a:r>
        </a:p>
      </dsp:txBody>
      <dsp:txXfrm>
        <a:off x="1909140" y="172256"/>
        <a:ext cx="1615769" cy="935236"/>
      </dsp:txXfrm>
    </dsp:sp>
    <dsp:sp modelId="{BC42AF36-77E9-4B9B-BCF9-DE628AC3B8DF}">
      <dsp:nvSpPr>
        <dsp:cNvPr id="0" name=""/>
        <dsp:cNvSpPr/>
      </dsp:nvSpPr>
      <dsp:spPr>
        <a:xfrm>
          <a:off x="2550433" y="1741596"/>
          <a:ext cx="1392904" cy="13929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E97AA37-8BCE-4073-A538-3CF3B6FFDD34}">
      <dsp:nvSpPr>
        <dsp:cNvPr id="0" name=""/>
        <dsp:cNvSpPr/>
      </dsp:nvSpPr>
      <dsp:spPr>
        <a:xfrm>
          <a:off x="3257595" y="1070904"/>
          <a:ext cx="2226400" cy="166000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Posługiwanie się komputerem, urządzeniami cyfrowymi i sieciami komputerowymi. </a:t>
          </a:r>
          <a:endParaRPr lang="pl-PL" sz="1800" kern="1200" dirty="0"/>
        </a:p>
      </dsp:txBody>
      <dsp:txXfrm>
        <a:off x="3257595" y="1070904"/>
        <a:ext cx="2226400" cy="1660009"/>
      </dsp:txXfrm>
    </dsp:sp>
    <dsp:sp modelId="{F894E99C-A335-4A75-8EF9-0951FE4C4338}">
      <dsp:nvSpPr>
        <dsp:cNvPr id="0" name=""/>
        <dsp:cNvSpPr/>
      </dsp:nvSpPr>
      <dsp:spPr>
        <a:xfrm>
          <a:off x="2339186" y="2370978"/>
          <a:ext cx="1392904" cy="1392904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2F39FBD-6099-4F1F-9933-D794B0769F2E}">
      <dsp:nvSpPr>
        <dsp:cNvPr id="0" name=""/>
        <dsp:cNvSpPr/>
      </dsp:nvSpPr>
      <dsp:spPr>
        <a:xfrm>
          <a:off x="3305869" y="2808296"/>
          <a:ext cx="1906631" cy="179224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Programowanie </a:t>
          </a:r>
          <a:br>
            <a:rPr lang="pl-PL" sz="1800" b="1" kern="1200" dirty="0"/>
          </a:br>
          <a:r>
            <a:rPr lang="pl-PL" sz="1800" b="1" kern="1200" dirty="0"/>
            <a:t>i rozwiązywanie problemów z wykorzystaniem komputera i innych urządzeń cyfrowych.</a:t>
          </a:r>
          <a:endParaRPr lang="pl-PL" sz="1800" kern="1200" dirty="0"/>
        </a:p>
      </dsp:txBody>
      <dsp:txXfrm>
        <a:off x="3305869" y="2808296"/>
        <a:ext cx="1906631" cy="1792241"/>
      </dsp:txXfrm>
    </dsp:sp>
    <dsp:sp modelId="{996BB5F0-069A-4B80-8236-C4BF379BBF4B}">
      <dsp:nvSpPr>
        <dsp:cNvPr id="0" name=""/>
        <dsp:cNvSpPr/>
      </dsp:nvSpPr>
      <dsp:spPr>
        <a:xfrm>
          <a:off x="1692961" y="2364822"/>
          <a:ext cx="1392904" cy="1392904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8377126-7544-4E6E-9085-D307363C1557}">
      <dsp:nvSpPr>
        <dsp:cNvPr id="0" name=""/>
        <dsp:cNvSpPr/>
      </dsp:nvSpPr>
      <dsp:spPr>
        <a:xfrm>
          <a:off x="441834" y="3407396"/>
          <a:ext cx="1448620" cy="10148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Rozwijanie kompetencji społecznych. </a:t>
          </a:r>
          <a:endParaRPr lang="pl-PL" sz="1800" kern="1200" dirty="0"/>
        </a:p>
      </dsp:txBody>
      <dsp:txXfrm>
        <a:off x="441834" y="3407396"/>
        <a:ext cx="1448620" cy="1014830"/>
      </dsp:txXfrm>
    </dsp:sp>
    <dsp:sp modelId="{8089CFE2-F64D-4D91-9FE8-4BCA43868B04}">
      <dsp:nvSpPr>
        <dsp:cNvPr id="0" name=""/>
        <dsp:cNvSpPr/>
      </dsp:nvSpPr>
      <dsp:spPr>
        <a:xfrm>
          <a:off x="1490712" y="1741596"/>
          <a:ext cx="1392904" cy="1392904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EFF8E2D-F959-44A9-A36D-5A192ECBA2DC}">
      <dsp:nvSpPr>
        <dsp:cNvPr id="0" name=""/>
        <dsp:cNvSpPr/>
      </dsp:nvSpPr>
      <dsp:spPr>
        <a:xfrm>
          <a:off x="-320105" y="1969551"/>
          <a:ext cx="1951263" cy="101483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Przestrzeganie prawa i zasad bezpieczeństwa. </a:t>
          </a:r>
          <a:endParaRPr lang="pl-PL" sz="1800" kern="1200" dirty="0"/>
        </a:p>
      </dsp:txBody>
      <dsp:txXfrm>
        <a:off x="-320105" y="1969551"/>
        <a:ext cx="1951263" cy="1014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3938F-8932-4BA2-AAAD-A705D745120C}" type="datetimeFigureOut">
              <a:rPr lang="pl-PL" smtClean="0"/>
              <a:t>26.01.2019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445B6-BE63-4B28-99CE-17C88E6E5B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32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11671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1pPr>
    <a:lvl2pPr indent="96012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2pPr>
    <a:lvl3pPr indent="192024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3pPr>
    <a:lvl4pPr indent="288036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4pPr>
    <a:lvl5pPr indent="384048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5pPr>
    <a:lvl6pPr indent="480060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6pPr>
    <a:lvl7pPr indent="576072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7pPr>
    <a:lvl8pPr indent="672084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8pPr>
    <a:lvl9pPr indent="768096" defTabSz="192024" latinLnBrk="0">
      <a:lnSpc>
        <a:spcPct val="125000"/>
      </a:lnSpc>
      <a:defRPr sz="1000">
        <a:solidFill>
          <a:schemeClr val="accent4"/>
        </a:solidFill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96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55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09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6200775" y="6381750"/>
            <a:ext cx="2133600" cy="369330"/>
          </a:xfrm>
          <a:prstGeom prst="rect">
            <a:avLst/>
          </a:prstGeom>
        </p:spPr>
        <p:txBody>
          <a:bodyPr lIns="45719" tIns="45719" rIns="45719" bIns="45719" anchor="t"/>
          <a:lstStyle>
            <a:lvl1pPr marL="0" indent="16669" algn="l" defTabSz="914114">
              <a:defRPr sz="180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61360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336054"/>
            <a:ext cx="7886700" cy="9207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348880"/>
            <a:ext cx="7886700" cy="34550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28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99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38200"/>
            <a:ext cx="78867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2051050"/>
            <a:ext cx="38862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2051050"/>
            <a:ext cx="3886200" cy="37084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3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26.01.2019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9131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9217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CF4BC-C487-42A4-B5E9-8DF373E0607C}" type="datetimeFigureOut">
              <a:rPr lang="pl-PL" smtClean="0"/>
              <a:pPr>
                <a:defRPr/>
              </a:pPr>
              <a:t>26.01.2019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13D08-3E10-4420-B631-D33B0190823A}" type="slidenum">
              <a:rPr lang="pl-PL" altLang="pl-PL" smtClean="0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09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26.01.2019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870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575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26.01.2019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15840" y="1244600"/>
            <a:ext cx="78867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2552700"/>
            <a:ext cx="78867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26.01.2019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19D6C17F-A700-420D-82B8-F5D45A62B12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57350" y="82457"/>
            <a:ext cx="548889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49EB5BF8-DF56-4F9A-B053-ADE174D905F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6175" y="5815585"/>
            <a:ext cx="5495446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id="{1499EC8B-24FF-47F4-8CBF-0E98764D1FA2}"/>
              </a:ext>
            </a:extLst>
          </p:cNvPr>
          <p:cNvSpPr txBox="1">
            <a:spLocks/>
          </p:cNvSpPr>
          <p:nvPr/>
        </p:nvSpPr>
        <p:spPr>
          <a:xfrm>
            <a:off x="539552" y="417170"/>
            <a:ext cx="786108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br>
              <a:rPr lang="pl-PL" sz="750" dirty="0"/>
            </a:br>
            <a:r>
              <a:rPr lang="pl-PL" sz="900" i="1" dirty="0"/>
              <a:t>DOSKONALENIE TRENERÓW WSPOMAGANIA OŚWIATY  </a:t>
            </a:r>
            <a:r>
              <a:rPr lang="pl-PL" sz="900" dirty="0"/>
              <a:t>POWR.02.10.00-00-7015/17</a:t>
            </a:r>
          </a:p>
        </p:txBody>
      </p:sp>
    </p:spTree>
    <p:extLst>
      <p:ext uri="{BB962C8B-B14F-4D97-AF65-F5344CB8AC3E}">
        <p14:creationId xmlns:p14="http://schemas.microsoft.com/office/powerpoint/2010/main" val="68460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85441" y="965199"/>
            <a:ext cx="5074558" cy="4927601"/>
          </a:xfrm>
        </p:spPr>
        <p:txBody>
          <a:bodyPr anchor="ctr">
            <a:normAutofit/>
          </a:bodyPr>
          <a:lstStyle/>
          <a:p>
            <a:pPr algn="l"/>
            <a:r>
              <a:rPr lang="pl-PL" sz="4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Kształcenie informatyczne </a:t>
            </a:r>
            <a:br>
              <a:rPr lang="pl-PL" sz="47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4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 III etapie edukacyjnym</a:t>
            </a:r>
          </a:p>
        </p:txBody>
      </p:sp>
      <p:cxnSp>
        <p:nvCxnSpPr>
          <p:cNvPr id="18" name="Straight Connector 8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8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9DD492-AB39-4650-A2E6-6484BEB0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268760"/>
            <a:ext cx="9108504" cy="101282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Programowanie i rozwiązywanie problemów </a:t>
            </a:r>
            <a:br>
              <a:rPr lang="pl-PL" b="1" dirty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2060"/>
                </a:solidFill>
              </a:rPr>
              <a:t>z wykorzystaniem komputera i innych urządzeń cyfrowych</a:t>
            </a:r>
            <a:r>
              <a:rPr lang="pl-PL" sz="36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 – zakres podstawowy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DF03FA-D28F-438A-9E01-2EE3E488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8880"/>
            <a:ext cx="7886700" cy="3455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projektuje i programuje rozwiązania problemów z różnych dziedzin, stosuje przy tym: instrukcje wejścia/wyjścia, wyrażenia arytmetyczne i logiczne, instrukcje warunkowe, instrukcje iteracyjne, funkcje z parametrami i bez parametrów, testuje poprawność programów dla różnych danych; </a:t>
            </a:r>
          </a:p>
          <a:p>
            <a:r>
              <a:rPr lang="pl-PL" dirty="0"/>
              <a:t>do realizacji rozwiązań problemów prawidłowo dobiera środowiska informatyczne, aplikacje oraz zasoby, wykorzystuje również elementy robotyki;</a:t>
            </a:r>
          </a:p>
          <a:p>
            <a:r>
              <a:rPr lang="pl-PL" dirty="0"/>
              <a:t>przygotowuje opracowania rozwiązań problemów, posługując się wybranymi aplikacjami:</a:t>
            </a:r>
          </a:p>
          <a:p>
            <a:r>
              <a:rPr lang="pl-PL" dirty="0"/>
              <a:t>wyszukuje w sieci potrzebne informacje i zasoby, ocenia ich przydatność oraz wykorzystuje w rozwiązywanych problemach.</a:t>
            </a:r>
          </a:p>
        </p:txBody>
      </p:sp>
    </p:spTree>
    <p:extLst>
      <p:ext uri="{BB962C8B-B14F-4D97-AF65-F5344CB8AC3E}">
        <p14:creationId xmlns:p14="http://schemas.microsoft.com/office/powerpoint/2010/main" val="90570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8D800-96BD-41F3-B55B-1BAC8C64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Posługiwanie się komputerem, urządzeniami cyfrowymi i sieciami komputerowymi – zakres 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A4868-5D6B-4645-99D5-542EC2A0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498974"/>
            <a:ext cx="7886700" cy="30229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zapoznaje się z możliwościami nowych urządzeń cyfrowych i towarzyszącego im oprogramowania;</a:t>
            </a:r>
          </a:p>
          <a:p>
            <a:r>
              <a:rPr lang="pl-PL" dirty="0"/>
              <a:t>objaśnia funkcje innych niż komputer urządzeń cyfrowych i korzysta z ich możliwości;</a:t>
            </a:r>
          </a:p>
          <a:p>
            <a:r>
              <a:rPr lang="pl-PL" dirty="0"/>
              <a:t>rozwiązuje problemy korzystając z różnych systemów operacyjnych;</a:t>
            </a:r>
          </a:p>
          <a:p>
            <a:r>
              <a:rPr lang="pl-PL" sz="2100" dirty="0"/>
              <a:t>charakteryzuje sieć </a:t>
            </a:r>
            <a:r>
              <a:rPr lang="pl-PL" sz="2100" dirty="0" err="1"/>
              <a:t>internet</a:t>
            </a:r>
            <a:r>
              <a:rPr lang="pl-PL" sz="2100" dirty="0"/>
              <a:t>, jej ogólną budowę i usługi, opisuje podstawowe topologie sieci komputerowej, przedstawia i porównuje zasady działania i funkcjonowania sieci komputerowej typu klient-serwer, </a:t>
            </a:r>
            <a:r>
              <a:rPr lang="pl-PL" sz="2100" dirty="0" err="1"/>
              <a:t>peer</a:t>
            </a:r>
            <a:r>
              <a:rPr lang="pl-PL" sz="2100" dirty="0"/>
              <a:t>-to-</a:t>
            </a:r>
            <a:r>
              <a:rPr lang="pl-PL" sz="2100" dirty="0" err="1"/>
              <a:t>peer</a:t>
            </a:r>
            <a:r>
              <a:rPr lang="pl-PL" sz="2100" dirty="0"/>
              <a:t>, opisuje sposoby identyfikowania komputerów w sieci.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8669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C0C3B-5884-45CC-BC1F-2D6E90790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95" y="1054100"/>
            <a:ext cx="7886700" cy="920750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Rozwijanie kompetencji społecznych – zakres 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34E68F-B748-4071-A40C-B28EAF4D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455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sz="1800" dirty="0"/>
              <a:t>aktywnie uczestniczy w realizacji projektów informatycznych rozwiązujących problemy z różnych dziedzin, przyjmuje przy tym różne role w zespole realizującym projekt i prezentuje efekty wspólnej pracy;</a:t>
            </a:r>
          </a:p>
          <a:p>
            <a:r>
              <a:rPr lang="pl-PL" sz="1800" dirty="0"/>
              <a:t>podaje przykłady wpływu informatyki i technologii komputerowej na najważniejsze sfery życia osobistego i zawodowego; korzysta z wybranych e-usług; przedstawia wpływ technologii na dobrobyt społeczeństw i komunikację społeczną;</a:t>
            </a:r>
          </a:p>
          <a:p>
            <a:r>
              <a:rPr lang="pl-PL" sz="1800" dirty="0"/>
              <a:t>objaśnia konsekwencje wykluczenia i pozytywne aspekty włączenia cyfrowego; przedstawia korzyści, jakie przynosi informatyka i technologia komputerowa osobom o specjalnych potrzebach;</a:t>
            </a:r>
          </a:p>
          <a:p>
            <a:r>
              <a:rPr lang="pl-PL" sz="1800" dirty="0"/>
              <a:t>bezpiecznie buduje swój wizerunek w przestrzeni medialnej;</a:t>
            </a:r>
          </a:p>
          <a:p>
            <a:r>
              <a:rPr lang="pl-PL" sz="1800" dirty="0"/>
              <a:t>przedstawia trendy w historycznym rozwoju informatyki i technologii oraz ich wpływ na rozwój społeczeństw;</a:t>
            </a:r>
          </a:p>
          <a:p>
            <a:r>
              <a:rPr lang="pl-PL" sz="1800" dirty="0"/>
              <a:t>poszerza i uzupełnia swoją wiedzę korzystając z zasobów udostępnionych na platformach do e-nauczania.</a:t>
            </a:r>
          </a:p>
        </p:txBody>
      </p:sp>
    </p:spTree>
    <p:extLst>
      <p:ext uri="{BB962C8B-B14F-4D97-AF65-F5344CB8AC3E}">
        <p14:creationId xmlns:p14="http://schemas.microsoft.com/office/powerpoint/2010/main" val="51618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16C0D6-E69C-419E-8BB1-8CC8999EF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920750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Przestrzeganie prawa i zasad bezpieczeństwa – zakres podstawowy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246B9-CBFD-451F-921E-81DD2482A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117502"/>
            <a:ext cx="7886700" cy="38317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postępuje zgodnie z zasadami netykiety oraz regulacjami prawnymi dotyczącymi: ochrony danych osobowych, ochrony informacji oraz prawa autorskiego i ochrony własności intelektualnej w dostępie do informacji; jest świadomy konsekwencji łamania tych zasad;</a:t>
            </a:r>
          </a:p>
          <a:p>
            <a:r>
              <a:rPr lang="pl-PL" dirty="0"/>
              <a:t>respektuje obowiązujące prawo i normy etyczne dotyczące korzystania i rozpowszechniania oprogramowania komputerowego, aplikacji cudzych i własnych oraz dokumentów elektronicznych;</a:t>
            </a:r>
          </a:p>
          <a:p>
            <a:r>
              <a:rPr lang="pl-PL" dirty="0"/>
              <a:t>stosuje dobre praktyki w zakresie ochrony informacji wrażliwych (np. hasła, pin), danych i bezpieczeństwa systemu operacyjnego, objaśnia rolę szyfrowania informacji;</a:t>
            </a:r>
          </a:p>
          <a:p>
            <a:r>
              <a:rPr lang="pl-PL" dirty="0"/>
              <a:t>opisuje szkody, jakie mogą spowodować działania pirackie w sieci, w odniesieniu do indywidualnych osób, wybranych instytucji i całego społeczeństwa.</a:t>
            </a:r>
          </a:p>
        </p:txBody>
      </p:sp>
    </p:spTree>
    <p:extLst>
      <p:ext uri="{BB962C8B-B14F-4D97-AF65-F5344CB8AC3E}">
        <p14:creationId xmlns:p14="http://schemas.microsoft.com/office/powerpoint/2010/main" val="1836689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847A3C-D061-4914-B8FD-F5E04DA5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196752"/>
            <a:ext cx="9001000" cy="920750"/>
          </a:xfrm>
        </p:spPr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  <a:sym typeface="Arial"/>
              </a:rPr>
              <a:t>Rozumienie, analizowanie i rozwiązywanie problemów </a:t>
            </a:r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– zakres rozszerzony</a:t>
            </a:r>
            <a:endParaRPr lang="pl-PL" sz="3000" b="1" dirty="0">
              <a:solidFill>
                <a:srgbClr val="002060"/>
              </a:solidFill>
              <a:uFill>
                <a:solidFill>
                  <a:schemeClr val="accent2"/>
                </a:solidFill>
              </a:uFill>
              <a:sym typeface="Arial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ADA9F6-273B-4246-8852-D4284365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8"/>
            <a:ext cx="7886700" cy="38164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w zależności od problemu rozwiązuje go, stosując metodę wstępującą lub zstępującą;</a:t>
            </a:r>
          </a:p>
          <a:p>
            <a:r>
              <a:rPr lang="pl-PL" dirty="0"/>
              <a:t>do realizacji rozwiązania problemu dobiera odpowiednią metodę lub technikę algorytmiczną i struktury danych;</a:t>
            </a:r>
          </a:p>
          <a:p>
            <a:r>
              <a:rPr lang="pl-PL" dirty="0"/>
              <a:t>objaśnia dobrany algorytm, uzasadnia poprawność rozwiązania na wybranych przykładach danych i ocenia jego efektywność;</a:t>
            </a:r>
          </a:p>
          <a:p>
            <a:r>
              <a:rPr lang="pl-PL" dirty="0"/>
              <a:t>ilustruje i wyjaśnia rolę pojęć, obiektów i operacji matematycznych w projektowaniu rozwiązań problemów informatycznych i z innych dziedzin, posługuje się pojęciem logarytmu;</a:t>
            </a:r>
          </a:p>
          <a:p>
            <a:r>
              <a:rPr lang="pl-PL" dirty="0"/>
              <a:t>przedstawia sposoby reprezentowania w komputerze znaków, liczb, wartości logicznych, obrazów, dźwięków, animacji;</a:t>
            </a:r>
          </a:p>
          <a:p>
            <a:r>
              <a:rPr lang="pl-PL" dirty="0"/>
              <a:t>objaśnia sposoby wykonywania przez komputer działań arytmetycznych i operacji logicznych;</a:t>
            </a:r>
          </a:p>
          <a:p>
            <a:r>
              <a:rPr lang="pl-PL" dirty="0"/>
              <a:t>wyjaśnia, jakie może być źródło błędów pojawiających się w obliczeniach komputerowych: błąd zaokrąglenia, błąd przybliżenia;</a:t>
            </a:r>
          </a:p>
          <a:p>
            <a:r>
              <a:rPr lang="pl-PL" dirty="0"/>
              <a:t>dyskutuje na temat roli myślenia </a:t>
            </a:r>
            <a:r>
              <a:rPr lang="pl-PL" dirty="0" err="1"/>
              <a:t>komputacyjnego</a:t>
            </a:r>
            <a:r>
              <a:rPr lang="pl-PL" dirty="0"/>
              <a:t> i jego metod, takich jak: abstrakcja, reprezentacja danych, dekompozycja problemu, redukcja, myślenie rekurencyjne, podejście heurystyczne w rozwiązywaniu problemów z różnych dziedzin.</a:t>
            </a:r>
          </a:p>
        </p:txBody>
      </p:sp>
    </p:spTree>
    <p:extLst>
      <p:ext uri="{BB962C8B-B14F-4D97-AF65-F5344CB8AC3E}">
        <p14:creationId xmlns:p14="http://schemas.microsoft.com/office/powerpoint/2010/main" val="3860555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9DD492-AB39-4650-A2E6-6484BEB06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268760"/>
            <a:ext cx="9108504" cy="101282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Programowanie i rozwiązywanie problemów </a:t>
            </a:r>
            <a:br>
              <a:rPr lang="pl-PL" b="1" dirty="0">
                <a:solidFill>
                  <a:srgbClr val="002060"/>
                </a:solidFill>
              </a:rPr>
            </a:br>
            <a:r>
              <a:rPr lang="pl-PL" b="1" dirty="0">
                <a:solidFill>
                  <a:srgbClr val="002060"/>
                </a:solidFill>
              </a:rPr>
              <a:t>z wykorzystaniem komputera i innych urządzeń cyfrowych </a:t>
            </a:r>
            <a:r>
              <a:rPr lang="pl-PL" sz="36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– zakres rozszerzony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DF03FA-D28F-438A-9E01-2EE3E488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398" y="2204864"/>
            <a:ext cx="7886700" cy="3672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projektuje i tworzy rozbudowane programy w procesie rozwiązywania problemów, wykorzystuje w programach dobrane do algorytmów struktury danych, w tym struktury dynamiczne i korzysta z dostępnych bibliotek dla tych struktur;</a:t>
            </a:r>
          </a:p>
          <a:p>
            <a:r>
              <a:rPr lang="pl-PL" dirty="0"/>
              <a:t>stosuje zasady programowania strukturalnego i obiektowego w rozwiązywaniu problemów;</a:t>
            </a:r>
          </a:p>
          <a:p>
            <a:r>
              <a:rPr lang="pl-PL" dirty="0"/>
              <a:t>sprawnie posługuje się zintegrowanym środowiskiem programistycznym przy pisaniu, uruchamianiu i testowaniu programów;</a:t>
            </a:r>
          </a:p>
          <a:p>
            <a:r>
              <a:rPr lang="pl-PL" dirty="0"/>
              <a:t>przygotowując opracowania rozwiązań złożonych problemów, posługuje się wybranymi aplikacjami w stopniu zaawansowanym:</a:t>
            </a:r>
          </a:p>
          <a:p>
            <a:r>
              <a:rPr lang="pl-PL" dirty="0"/>
              <a:t>współtworzy otwarte zasoby i aktywności oraz umieszcza je w sieci, m.in. na platformie do e-nauczania.</a:t>
            </a:r>
          </a:p>
        </p:txBody>
      </p:sp>
    </p:spTree>
    <p:extLst>
      <p:ext uri="{BB962C8B-B14F-4D97-AF65-F5344CB8AC3E}">
        <p14:creationId xmlns:p14="http://schemas.microsoft.com/office/powerpoint/2010/main" val="2941249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215FFB-053E-4ECB-A2FD-83236C450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Ponadto,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D5CB5-7F15-4492-8897-7A6DA78E3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027862"/>
            <a:ext cx="7776864" cy="37774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zapisuje za pomocą listy kroków, schematu blokowego lub pseudokodu, i implementuje w wybranym języku programowania, algorytmy poznane na wcześniejszych etapach oraz algorytmy opisane w podstawie programowej:</a:t>
            </a:r>
          </a:p>
          <a:p>
            <a:r>
              <a:rPr lang="pl-PL" dirty="0"/>
              <a:t>wykorzystuje znane sobie algorytmy przy rozwiązywaniu </a:t>
            </a:r>
            <a:br>
              <a:rPr lang="pl-PL" dirty="0"/>
            </a:br>
            <a:r>
              <a:rPr lang="pl-PL" dirty="0"/>
              <a:t>i programowaniu rozwiązań problemów wyszczególnionych </a:t>
            </a:r>
            <a:br>
              <a:rPr lang="pl-PL" dirty="0"/>
            </a:br>
            <a:r>
              <a:rPr lang="pl-PL" dirty="0"/>
              <a:t>w podstawie programowej:</a:t>
            </a:r>
          </a:p>
          <a:p>
            <a:r>
              <a:rPr lang="pl-PL" dirty="0"/>
              <a:t>objaśnia, a także porównuje podstawowe metody i techniki algorytmiczne oraz struktury danych, wykorzystując przy tym przykłady problemów i algorytmów, w szczególności wymienionych w podstawie programowe:</a:t>
            </a:r>
          </a:p>
        </p:txBody>
      </p:sp>
    </p:spTree>
    <p:extLst>
      <p:ext uri="{BB962C8B-B14F-4D97-AF65-F5344CB8AC3E}">
        <p14:creationId xmlns:p14="http://schemas.microsoft.com/office/powerpoint/2010/main" val="249688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8D800-96BD-41F3-B55B-1BAC8C64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Posługiwanie się komputerem, urządzeniami cyfrowymi i sieciami komputerowymi – zakres rozszerzony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3A4868-5D6B-4645-99D5-542EC2A0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04864"/>
            <a:ext cx="7886700" cy="38884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sz="1800" dirty="0"/>
              <a:t>projektuje rozbudowę i zakup nowego zestawu komputerowego oraz oprogramowania;</a:t>
            </a:r>
          </a:p>
          <a:p>
            <a:r>
              <a:rPr lang="pl-PL" sz="1800" dirty="0"/>
              <a:t>dokonuje kompresji informacji, objaśnia różnice między kompresją stratną </a:t>
            </a:r>
            <a:br>
              <a:rPr lang="pl-PL" sz="1800" dirty="0"/>
            </a:br>
            <a:r>
              <a:rPr lang="pl-PL" sz="1800" dirty="0"/>
              <a:t>i bezstratną tekstów, obrazów, dźwięków, filmów;</a:t>
            </a:r>
          </a:p>
          <a:p>
            <a:r>
              <a:rPr lang="pl-PL" sz="1800" dirty="0"/>
              <a:t>opisuje warstwowy model sieci komputerowej oraz model sieci </a:t>
            </a:r>
            <a:r>
              <a:rPr lang="pl-PL" sz="1800" dirty="0" err="1"/>
              <a:t>internet</a:t>
            </a:r>
            <a:r>
              <a:rPr lang="pl-PL" sz="1800" dirty="0"/>
              <a:t>, opisuje podstawowe funkcje urządzeń i protokoły stosowane w przepływie informacji </a:t>
            </a:r>
            <a:br>
              <a:rPr lang="pl-PL" sz="1800" dirty="0"/>
            </a:br>
            <a:r>
              <a:rPr lang="pl-PL" sz="1800" dirty="0"/>
              <a:t>i w zarządzaniu siecią;</a:t>
            </a:r>
          </a:p>
          <a:p>
            <a:r>
              <a:rPr lang="pl-PL" sz="1800" dirty="0"/>
              <a:t>konfiguruje przykładową lokalną sieć komputerową oraz bezprzewodowy dostęp do sieci </a:t>
            </a:r>
            <a:r>
              <a:rPr lang="pl-PL" sz="1800" dirty="0" err="1"/>
              <a:t>internet</a:t>
            </a:r>
            <a:r>
              <a:rPr lang="pl-PL" sz="1800" dirty="0"/>
              <a:t>;</a:t>
            </a:r>
          </a:p>
          <a:p>
            <a:r>
              <a:rPr lang="pl-PL" sz="1800" dirty="0"/>
              <a:t>wyjaśnia, od czego zależy sprawne funkcjonowanie sieci komputerowej oraz szybki dostęp do jej usług i zasobów (parametry osprzętu sieciowego, szerokość pasma, zabezpieczenia typu ściana ogniowa i programy antywirusowe, możliwości serwera).</a:t>
            </a:r>
          </a:p>
        </p:txBody>
      </p:sp>
    </p:spTree>
    <p:extLst>
      <p:ext uri="{BB962C8B-B14F-4D97-AF65-F5344CB8AC3E}">
        <p14:creationId xmlns:p14="http://schemas.microsoft.com/office/powerpoint/2010/main" val="2814863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C0C3B-5884-45CC-BC1F-2D6E90790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Rozwijanie kompetencji społecznych – zakres rozszerzony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34E68F-B748-4071-A40C-B28EAF4D0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przy realizacji zespołowego projektu programistycznego posługuje się środowiskiem przeznaczonym do współpracy i realizacji projektów zespołowych, w tym środowiskiem w chmurze; współtworzy zasoby udostępniane na platformach do e-nauczania;</a:t>
            </a:r>
          </a:p>
          <a:p>
            <a:r>
              <a:rPr lang="pl-PL" dirty="0"/>
              <a:t>analizuje i charakteryzuje wpływ trendów w historycznym rozwoju pojęć, metod informatyki oraz technologii na możliwości rozwiązywania problemów teoretycznych i praktycznych;</a:t>
            </a:r>
          </a:p>
          <a:p>
            <a:r>
              <a:rPr lang="pl-PL" dirty="0"/>
              <a:t>przygotowuje się do świadomego wyboru kierunku i zakresu dalszego kształcenia, głównie informatycznego, z myślą o przyszłej karierze zawodowej.</a:t>
            </a:r>
          </a:p>
        </p:txBody>
      </p:sp>
    </p:spTree>
    <p:extLst>
      <p:ext uri="{BB962C8B-B14F-4D97-AF65-F5344CB8AC3E}">
        <p14:creationId xmlns:p14="http://schemas.microsoft.com/office/powerpoint/2010/main" val="2929317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16C0D6-E69C-419E-8BB1-8CC8999E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Przestrzeganie prawa i zasad bezpieczeństwa – zakres rozszerzony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6246B9-CBFD-451F-921E-81DD2482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objaśnia rolę technik uwierzytelniania, kryptografii i podpisu elektronicznego w ochronie i dostępie do informacji;</a:t>
            </a:r>
          </a:p>
          <a:p>
            <a:r>
              <a:rPr lang="pl-PL" dirty="0"/>
              <a:t>omawia znaczenie algorytmów szyfrowania i składania podpisu elektronicznego.</a:t>
            </a:r>
          </a:p>
        </p:txBody>
      </p:sp>
    </p:spTree>
    <p:extLst>
      <p:ext uri="{BB962C8B-B14F-4D97-AF65-F5344CB8AC3E}">
        <p14:creationId xmlns:p14="http://schemas.microsoft.com/office/powerpoint/2010/main" val="241141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F840DC-EA2E-4891-B2D5-DE21B74F0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Cel kształcenia informatycznego w nowej podstawie programowej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D2639D-95F2-43B0-8276-0A6880DC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64904"/>
            <a:ext cx="8191822" cy="345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/>
              <a:t>Najważniejszym celem kształcenia informatycznego uczniów jest rozwój umiejętności myślenia </a:t>
            </a:r>
            <a:r>
              <a:rPr lang="pl-PL" i="1" dirty="0" err="1"/>
              <a:t>komputacyjnego</a:t>
            </a:r>
            <a:r>
              <a:rPr lang="pl-PL" i="1" dirty="0"/>
              <a:t>, skupionego na kreatywnym rozwiązywaniu problemów z różnych dziedzin ze świadomym i bezpiecznym wykorzystaniem przy tym metod i narzędzi wywodzących się z informatyki. Takie podejście, rozpoczęte w szkole podstawowej, jest kontynuowane w liceum</a:t>
            </a:r>
            <a:r>
              <a:rPr lang="pl-PL" dirty="0"/>
              <a:t> </a:t>
            </a:r>
            <a:r>
              <a:rPr lang="pl-PL" i="1" dirty="0"/>
              <a:t>ogólnokształcącym i technikum zarówno w zakresie podstawowym, jak i rozszerzonym. Przedmiot informatyka jest realizowany przez wszystkich uczniów w każdej klasie, począwszy od klasy I szkoły podstawowej i jest kontynuowany w liceum ogólnokształcącym </a:t>
            </a:r>
          </a:p>
          <a:p>
            <a:pPr marL="0" indent="0">
              <a:buNone/>
            </a:pPr>
            <a:r>
              <a:rPr lang="pl-PL" i="1" dirty="0"/>
              <a:t>i technikum.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81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C9CEC1-CB6A-4EC4-A73E-ECCCEDC36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3212976"/>
            <a:ext cx="7886700" cy="165618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Prezentacja została przygotowana na podstawie: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https://podstawaprogramowa.pl/Liceum-technikum/Informatyka</a:t>
            </a:r>
          </a:p>
        </p:txBody>
      </p:sp>
    </p:spTree>
    <p:extLst>
      <p:ext uri="{BB962C8B-B14F-4D97-AF65-F5344CB8AC3E}">
        <p14:creationId xmlns:p14="http://schemas.microsoft.com/office/powerpoint/2010/main" val="93463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A707C8-07BA-4673-A02C-5F6110F2C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Ponadto: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2C01AD-FA85-4495-A6A6-DDCD30C2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8880"/>
            <a:ext cx="7886700" cy="252028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celu podniesienia jakości kształcenia informatycznego w podstawie programowej założono, że:</a:t>
            </a:r>
          </a:p>
          <a:p>
            <a:r>
              <a:rPr lang="pl-PL" i="1" dirty="0"/>
              <a:t>istotą informatyki jednak jest twórcze odkrywanie algorytmów, poznawanie metod rozwiązywania problemów i badanie ich efektywności.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9106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7886700" cy="920750"/>
          </a:xfrm>
        </p:spPr>
        <p:txBody>
          <a:bodyPr/>
          <a:lstStyle/>
          <a:p>
            <a:r>
              <a:rPr lang="pl-PL" b="1" dirty="0">
                <a:solidFill>
                  <a:srgbClr val="002060"/>
                </a:solidFill>
              </a:rPr>
              <a:t>Cechy podstawy programowej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sz="2900" b="1" dirty="0"/>
              <a:t>spiralność</a:t>
            </a:r>
            <a:r>
              <a:rPr lang="pl-PL" sz="2900" dirty="0"/>
              <a:t> treści w poszczególnych etapach kształcenia, wymagana jest umiejętności zdobytych wcześniej </a:t>
            </a:r>
          </a:p>
          <a:p>
            <a:r>
              <a:rPr lang="pl-PL" sz="2900" b="1" dirty="0"/>
              <a:t>myślenie </a:t>
            </a:r>
            <a:r>
              <a:rPr lang="pl-PL" sz="2900" b="1" dirty="0" err="1"/>
              <a:t>komputacyjne</a:t>
            </a:r>
            <a:r>
              <a:rPr lang="pl-PL" sz="2900" b="1" dirty="0"/>
              <a:t> – </a:t>
            </a:r>
            <a:r>
              <a:rPr lang="pl-PL" sz="2900" dirty="0"/>
              <a:t>świadome wykorzystanie metod i technik wypływających z informatyki </a:t>
            </a:r>
          </a:p>
          <a:p>
            <a:r>
              <a:rPr lang="pl-PL" sz="2800" b="1" dirty="0"/>
              <a:t>metodyka</a:t>
            </a:r>
            <a:r>
              <a:rPr lang="pl-PL" sz="2800" dirty="0"/>
              <a:t> – rozwiązywania problemów wynikających z innych przedmiotów kształcenia</a:t>
            </a:r>
          </a:p>
          <a:p>
            <a:r>
              <a:rPr lang="pl-PL" sz="2800" b="1" dirty="0"/>
              <a:t>metody projektowe </a:t>
            </a:r>
            <a:r>
              <a:rPr lang="pl-PL" sz="2800" dirty="0"/>
              <a:t>– praca w zespołach</a:t>
            </a:r>
          </a:p>
          <a:p>
            <a:r>
              <a:rPr lang="pl-PL" sz="2800" b="1" dirty="0"/>
              <a:t>uniwersalność</a:t>
            </a:r>
            <a:r>
              <a:rPr lang="pl-PL" sz="2800" dirty="0"/>
              <a:t> – dowolność w wyborze systemów, języków programowania i aplikacji</a:t>
            </a:r>
          </a:p>
          <a:p>
            <a:r>
              <a:rPr lang="pl-PL" sz="2800" b="1" dirty="0"/>
              <a:t>nowoczesność</a:t>
            </a:r>
            <a:r>
              <a:rPr lang="pl-PL" sz="2800" dirty="0"/>
              <a:t> – zastosowanie najnowszych rozwiązań technologii informacyjnej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4765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305137" y="3848942"/>
            <a:ext cx="2928938" cy="1187450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cs typeface="Arial"/>
                <a:sym typeface="Arial"/>
              </a:rPr>
              <a:t>Treści informatyczne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335683" y="1440079"/>
            <a:ext cx="3726414" cy="15204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r>
              <a:rPr lang="pl-PL" sz="2400" dirty="0"/>
              <a:t>Poznanie praw i zasad budowania algorytmów, składni języka programowania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1932013" y="3406458"/>
            <a:ext cx="378042" cy="442484"/>
          </a:xfrm>
          <a:prstGeom prst="downArrow">
            <a:avLst/>
          </a:prstGeom>
          <a:solidFill>
            <a:schemeClr val="accent3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337943" y="1624745"/>
            <a:ext cx="1654504" cy="11510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pPr algn="r"/>
            <a:r>
              <a:rPr lang="pl-PL" sz="2400" dirty="0"/>
              <a:t>Realizacja zadań, projektów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6836484" y="3429000"/>
            <a:ext cx="405045" cy="449270"/>
          </a:xfrm>
          <a:prstGeom prst="downArrow">
            <a:avLst/>
          </a:prstGeom>
          <a:solidFill>
            <a:schemeClr val="accent3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5828529" y="3744426"/>
            <a:ext cx="3201132" cy="1679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ctr"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pl-PL" sz="2400" dirty="0"/>
              <a:t>Treści kształcenia różnych przedmiotów</a:t>
            </a:r>
          </a:p>
        </p:txBody>
      </p:sp>
      <p:sp>
        <p:nvSpPr>
          <p:cNvPr id="10" name="Strzałka w lewo i prawo 9"/>
          <p:cNvSpPr/>
          <p:nvPr/>
        </p:nvSpPr>
        <p:spPr>
          <a:xfrm>
            <a:off x="2627784" y="2234302"/>
            <a:ext cx="3807423" cy="3020247"/>
          </a:xfrm>
          <a:prstGeom prst="leftRightArrow">
            <a:avLst/>
          </a:prstGeom>
          <a:solidFill>
            <a:srgbClr val="0070C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r>
              <a:rPr lang="pl-PL" sz="2400" b="1" dirty="0">
                <a:solidFill>
                  <a:schemeClr val="bg1"/>
                </a:solidFill>
              </a:rPr>
              <a:t>scalanie działań </a:t>
            </a:r>
          </a:p>
          <a:p>
            <a:r>
              <a:rPr lang="pl-PL" sz="2400" b="1" dirty="0">
                <a:solidFill>
                  <a:schemeClr val="bg1"/>
                </a:solidFill>
              </a:rPr>
              <a:t>nauczyciel informatyki i inni nauczyciele</a:t>
            </a:r>
          </a:p>
        </p:txBody>
      </p:sp>
    </p:spTree>
    <p:extLst>
      <p:ext uri="{BB962C8B-B14F-4D97-AF65-F5344CB8AC3E}">
        <p14:creationId xmlns:p14="http://schemas.microsoft.com/office/powerpoint/2010/main" val="16695162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66274919"/>
              </p:ext>
            </p:extLst>
          </p:nvPr>
        </p:nvGraphicFramePr>
        <p:xfrm>
          <a:off x="3203848" y="1022248"/>
          <a:ext cx="5571619" cy="4813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83568" y="1340768"/>
            <a:ext cx="4176464" cy="14588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1336" tIns="21336" rIns="21336" bIns="21336" numCol="1" spcCol="16002" rtlCol="0" anchor="ctr">
            <a:spAutoFit/>
          </a:bodyPr>
          <a:lstStyle/>
          <a:p>
            <a:r>
              <a:rPr lang="pl-PL" sz="2300" b="1" dirty="0">
                <a:solidFill>
                  <a:srgbClr val="002060"/>
                </a:solidFill>
              </a:rPr>
              <a:t>Całościowe spojrzenie na podstawę programową jako przenikające się wzajemnie obszary kształcenia</a:t>
            </a:r>
          </a:p>
        </p:txBody>
      </p:sp>
    </p:spTree>
    <p:extLst>
      <p:ext uri="{BB962C8B-B14F-4D97-AF65-F5344CB8AC3E}">
        <p14:creationId xmlns:p14="http://schemas.microsoft.com/office/powerpoint/2010/main" val="9417287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nia\AppData\Local\Microsoft\Windows\INetCache\IE\5E69GS9F\tornado-303208_960_720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476" y="2204864"/>
            <a:ext cx="3511271" cy="261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395536" y="1268760"/>
            <a:ext cx="8229600" cy="2074863"/>
          </a:xfrm>
          <a:prstGeom prst="rect">
            <a:avLst/>
          </a:prstGeom>
        </p:spPr>
        <p:txBody>
          <a:bodyPr/>
          <a:lstStyle>
            <a:lvl1pPr marL="0" marR="0" indent="0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5pPr>
            <a:lvl6pPr marL="0" marR="0" indent="192024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6pPr>
            <a:lvl7pPr marL="0" marR="0" indent="384048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7pPr>
            <a:lvl8pPr marL="0" marR="0" indent="576072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8pPr>
            <a:lvl9pPr marL="0" marR="0" indent="768096" algn="ctr" defTabSz="384048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pl-PL" sz="30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Spiralność treści kształcenia informatycznego</a:t>
            </a:r>
          </a:p>
        </p:txBody>
      </p:sp>
      <p:sp>
        <p:nvSpPr>
          <p:cNvPr id="2" name="Strzałka w górę 1"/>
          <p:cNvSpPr/>
          <p:nvPr/>
        </p:nvSpPr>
        <p:spPr>
          <a:xfrm>
            <a:off x="2195736" y="1989276"/>
            <a:ext cx="431651" cy="3168352"/>
          </a:xfrm>
          <a:prstGeom prst="upArrow">
            <a:avLst/>
          </a:prstGeom>
          <a:solidFill>
            <a:srgbClr val="0070C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4800" b="0" i="0" u="none" strike="noStrike" cap="none" spc="0" normalizeH="0" baseline="0">
              <a:ln>
                <a:noFill/>
              </a:ln>
              <a:solidFill>
                <a:schemeClr val="accent4"/>
              </a:solidFill>
              <a:effectLst/>
              <a:uFill>
                <a:solidFill>
                  <a:schemeClr val="accent4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ole tekstowe 2"/>
          <p:cNvSpPr txBox="1"/>
          <p:nvPr/>
        </p:nvSpPr>
        <p:spPr>
          <a:xfrm rot="16200000">
            <a:off x="-390870" y="3214928"/>
            <a:ext cx="3479262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3200" b="0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etapy edukacyjne</a:t>
            </a:r>
          </a:p>
        </p:txBody>
      </p:sp>
    </p:spTree>
    <p:extLst>
      <p:ext uri="{BB962C8B-B14F-4D97-AF65-F5344CB8AC3E}">
        <p14:creationId xmlns:p14="http://schemas.microsoft.com/office/powerpoint/2010/main" val="146344101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86368" y="3586234"/>
            <a:ext cx="2592288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Porządkowanie</a:t>
            </a:r>
          </a:p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400" dirty="0"/>
              <a:t>informacji</a:t>
            </a: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chemeClr val="accent4"/>
              </a:solidFill>
              <a:effectLst/>
              <a:uFill>
                <a:solidFill>
                  <a:schemeClr val="accent4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691680" y="1066283"/>
            <a:ext cx="6155531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9687" indent="-39687" defTabSz="914400"/>
            <a:r>
              <a:rPr lang="pl-PL" sz="3600" b="1" dirty="0"/>
              <a:t>Rozumienie, analizowanie </a:t>
            </a:r>
          </a:p>
          <a:p>
            <a:pPr marL="39687" indent="-39687" defTabSz="914400"/>
            <a:r>
              <a:rPr lang="pl-PL" sz="3600" b="1" dirty="0"/>
              <a:t>i rozwiązywanie problemów</a:t>
            </a:r>
            <a:endParaRPr kumimoji="0" lang="pl-PL" sz="3600" b="0" i="0" u="none" strike="noStrike" cap="none" spc="0" normalizeH="0" baseline="0" dirty="0">
              <a:ln>
                <a:noFill/>
              </a:ln>
              <a:solidFill>
                <a:schemeClr val="accent4"/>
              </a:solidFill>
              <a:effectLst/>
              <a:uFill>
                <a:solidFill>
                  <a:schemeClr val="accent4"/>
                </a:solidFill>
              </a:uFill>
              <a:sym typeface="Arial"/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3375484" y="3822196"/>
            <a:ext cx="1233822" cy="605294"/>
          </a:xfrm>
          <a:prstGeom prst="rightArrow">
            <a:avLst/>
          </a:prstGeom>
          <a:solidFill>
            <a:srgbClr val="C00000"/>
          </a:solidFill>
          <a:ln w="25400" cap="flat">
            <a:solidFill>
              <a:srgbClr val="C0000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4800" b="0" i="0" u="none" strike="noStrike" cap="none" spc="0" normalizeH="0" baseline="0">
              <a:ln>
                <a:noFill/>
              </a:ln>
              <a:solidFill>
                <a:schemeClr val="accent4"/>
              </a:solidFill>
              <a:effectLst/>
              <a:uFill>
                <a:solidFill>
                  <a:schemeClr val="accent4"/>
                </a:solidFill>
              </a:u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978916" y="3586234"/>
            <a:ext cx="3683701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spc="0" normalizeH="0" baseline="0" dirty="0">
                <a:ln>
                  <a:noFill/>
                </a:ln>
                <a:solidFill>
                  <a:schemeClr val="accent4"/>
                </a:solidFill>
                <a:effectLst/>
                <a:uFill>
                  <a:solidFill>
                    <a:schemeClr val="accent4"/>
                  </a:solidFill>
                </a:uFill>
                <a:sym typeface="Arial"/>
              </a:rPr>
              <a:t>Indywidualne i zespołowe </a:t>
            </a:r>
          </a:p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l-PL" sz="2400" dirty="0"/>
              <a:t>myślenie </a:t>
            </a:r>
            <a:r>
              <a:rPr lang="pl-PL" sz="2400" dirty="0" err="1"/>
              <a:t>komputacyjne</a:t>
            </a:r>
            <a:endParaRPr kumimoji="0" lang="pl-PL" sz="2400" b="0" i="0" u="none" strike="noStrike" cap="none" spc="0" normalizeH="0" baseline="0" dirty="0">
              <a:ln>
                <a:noFill/>
              </a:ln>
              <a:solidFill>
                <a:schemeClr val="accent4"/>
              </a:solidFill>
              <a:effectLst/>
              <a:uFill>
                <a:solidFill>
                  <a:schemeClr val="accent4"/>
                </a:solidFill>
              </a:uFill>
              <a:sym typeface="Arial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584" y="2440869"/>
            <a:ext cx="206306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I etap </a:t>
            </a:r>
          </a:p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edukacyjny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5508104" y="2449369"/>
            <a:ext cx="2063065" cy="9643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III etap </a:t>
            </a:r>
          </a:p>
          <a:p>
            <a:pPr marL="39687" marR="0" indent="-39687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spc="0" normalizeH="0" baseline="0" dirty="0">
                <a:ln>
                  <a:noFill/>
                </a:ln>
                <a:solidFill>
                  <a:srgbClr val="C00000"/>
                </a:solidFill>
                <a:effectLst/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edukacyjny</a:t>
            </a:r>
          </a:p>
        </p:txBody>
      </p:sp>
    </p:spTree>
    <p:extLst>
      <p:ext uri="{BB962C8B-B14F-4D97-AF65-F5344CB8AC3E}">
        <p14:creationId xmlns:p14="http://schemas.microsoft.com/office/powerpoint/2010/main" val="183984321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847A3C-D061-4914-B8FD-F5E04DA5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  <a:sym typeface="Arial"/>
              </a:rPr>
              <a:t>Rozumienie, analizowanie i rozwiązywanie problemów </a:t>
            </a:r>
            <a:r>
              <a:rPr lang="pl-PL" sz="3000" b="1" dirty="0">
                <a:solidFill>
                  <a:srgbClr val="002060"/>
                </a:solidFill>
                <a:uFill>
                  <a:solidFill>
                    <a:schemeClr val="accent2"/>
                  </a:solidFill>
                </a:uFill>
              </a:rPr>
              <a:t>– zakres podstawowy</a:t>
            </a:r>
            <a:endParaRPr lang="pl-PL" sz="3000" b="1" dirty="0">
              <a:solidFill>
                <a:srgbClr val="002060"/>
              </a:solidFill>
              <a:uFill>
                <a:solidFill>
                  <a:schemeClr val="accent2"/>
                </a:solidFill>
              </a:uFill>
              <a:sym typeface="Arial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ADA9F6-273B-4246-8852-D4284365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>
                <a:solidFill>
                  <a:schemeClr val="accent4"/>
                </a:solidFill>
                <a:uFill>
                  <a:solidFill>
                    <a:schemeClr val="accent4"/>
                  </a:solidFill>
                </a:uFill>
                <a:latin typeface="Arial"/>
                <a:ea typeface="Arial"/>
                <a:cs typeface="Arial"/>
                <a:sym typeface="Arial"/>
              </a:rPr>
              <a:t>Uczeń:</a:t>
            </a:r>
          </a:p>
          <a:p>
            <a:r>
              <a:rPr lang="pl-PL" dirty="0"/>
              <a:t>planuje kolejne kroki rozwiązywania problemu, z uwzględnieniem podstawowych etapów myślenia </a:t>
            </a:r>
            <a:r>
              <a:rPr lang="pl-PL" dirty="0" err="1"/>
              <a:t>komputacyjnego</a:t>
            </a:r>
            <a:r>
              <a:rPr lang="pl-PL" dirty="0"/>
              <a:t> (określenie problemu, definicja modeli i pojęć, znalezienie rozwiązania, zaprogramowanie </a:t>
            </a:r>
            <a:br>
              <a:rPr lang="pl-PL" dirty="0"/>
            </a:br>
            <a:r>
              <a:rPr lang="pl-PL" dirty="0"/>
              <a:t>i testowanie rozwiązania).</a:t>
            </a:r>
          </a:p>
          <a:p>
            <a:r>
              <a:rPr lang="pl-PL" dirty="0"/>
              <a:t>stosuje przy rozwiązywaniu problemów z różnych dziedzin algorytmy poznane w szkole podstawowej oraz algorytmy…..</a:t>
            </a:r>
            <a:r>
              <a:rPr lang="pl-PL" sz="2400" dirty="0"/>
              <a:t>, </a:t>
            </a:r>
          </a:p>
          <a:p>
            <a:r>
              <a:rPr lang="pl-PL" dirty="0"/>
              <a:t>wyróżnia w problemie </a:t>
            </a:r>
            <a:r>
              <a:rPr lang="pl-PL" dirty="0" err="1"/>
              <a:t>podproblemy</a:t>
            </a:r>
            <a:r>
              <a:rPr lang="pl-PL" dirty="0"/>
              <a:t> i charakteryzuje: metodę połowienia, stosuje podejście zachłanne i rekurencję;</a:t>
            </a:r>
          </a:p>
          <a:p>
            <a:r>
              <a:rPr lang="pl-PL" dirty="0"/>
              <a:t>porównuje działanie różnych algorytmów dla wybranego problemu, analizuje algorytmy na podstawie ich gotowych implementacji;</a:t>
            </a:r>
          </a:p>
          <a:p>
            <a:r>
              <a:rPr lang="pl-PL" dirty="0"/>
              <a:t>sprawdza poprawność działania algorytmów dla przykładowych danych.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97779011"/>
      </p:ext>
    </p:extLst>
  </p:cSld>
  <p:clrMapOvr>
    <a:masterClrMapping/>
  </p:clrMapOvr>
</p:sld>
</file>

<file path=ppt/theme/theme1.xml><?xml version="1.0" encoding="utf-8"?>
<a:theme xmlns:a="http://schemas.openxmlformats.org/drawingml/2006/main" name="bloom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chemeClr val="accent4">
                <a:alpha val="38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chemeClr val="accent4">
              <a:alpha val="38000"/>
            </a:scheme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39687" marR="0" indent="-39687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chemeClr val="accent4"/>
            </a:solidFill>
            <a:effectLst/>
            <a:uFill>
              <a:solidFill>
                <a:schemeClr val="accent4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bloom2</Template>
  <TotalTime>2828</TotalTime>
  <Words>1148</Words>
  <Application>Microsoft Office PowerPoint</Application>
  <PresentationFormat>Rzutnik</PresentationFormat>
  <Paragraphs>112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Avenir Roman</vt:lpstr>
      <vt:lpstr>Calibri</vt:lpstr>
      <vt:lpstr>Calibri Light</vt:lpstr>
      <vt:lpstr>bloom2</vt:lpstr>
      <vt:lpstr>Kształcenie informatyczne  w III etapie edukacyjnym</vt:lpstr>
      <vt:lpstr>Cel kształcenia informatycznego w nowej podstawie programowej</vt:lpstr>
      <vt:lpstr>Ponadto:</vt:lpstr>
      <vt:lpstr>Cechy podstawy programowej</vt:lpstr>
      <vt:lpstr>Treści informatyczne</vt:lpstr>
      <vt:lpstr>Prezentacja programu PowerPoint</vt:lpstr>
      <vt:lpstr>Prezentacja programu PowerPoint</vt:lpstr>
      <vt:lpstr>Prezentacja programu PowerPoint</vt:lpstr>
      <vt:lpstr>Rozumienie, analizowanie i rozwiązywanie problemów – zakres podstawowy</vt:lpstr>
      <vt:lpstr>Programowanie i rozwiązywanie problemów  z wykorzystaniem komputera i innych urządzeń cyfrowych – zakres podstawowy</vt:lpstr>
      <vt:lpstr>Posługiwanie się komputerem, urządzeniami cyfrowymi i sieciami komputerowymi – zakres podstawowy</vt:lpstr>
      <vt:lpstr>Rozwijanie kompetencji społecznych – zakres podstawowy</vt:lpstr>
      <vt:lpstr>Przestrzeganie prawa i zasad bezpieczeństwa – zakres podstawowy</vt:lpstr>
      <vt:lpstr>Rozumienie, analizowanie i rozwiązywanie problemów – zakres rozszerzony</vt:lpstr>
      <vt:lpstr>Programowanie i rozwiązywanie problemów  z wykorzystaniem komputera i innych urządzeń cyfrowych – zakres rozszerzony</vt:lpstr>
      <vt:lpstr>Ponadto, </vt:lpstr>
      <vt:lpstr>Posługiwanie się komputerem, urządzeniami cyfrowymi i sieciami komputerowymi – zakres rozszerzony</vt:lpstr>
      <vt:lpstr>Rozwijanie kompetencji społecznych – zakres rozszerzony</vt:lpstr>
      <vt:lpstr>Przestrzeganie prawa i zasad bezpieczeństwa – zakres rozszerzony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</dc:creator>
  <cp:lastModifiedBy>Anna Koludo</cp:lastModifiedBy>
  <cp:revision>68</cp:revision>
  <cp:lastPrinted>2016-06-16T10:33:55Z</cp:lastPrinted>
  <dcterms:modified xsi:type="dcterms:W3CDTF">2019-01-26T12:20:51Z</dcterms:modified>
</cp:coreProperties>
</file>